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D2AA"/>
    <a:srgbClr val="29E3DF"/>
    <a:srgbClr val="4F81BD"/>
    <a:srgbClr val="231820"/>
    <a:srgbClr val="000000"/>
    <a:srgbClr val="231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2273" autoAdjust="0"/>
    <p:restoredTop sz="99237" autoAdjust="0"/>
  </p:normalViewPr>
  <p:slideViewPr>
    <p:cSldViewPr snapToGrid="0" snapToObjects="1">
      <p:cViewPr>
        <p:scale>
          <a:sx n="125" d="100"/>
          <a:sy n="125" d="100"/>
        </p:scale>
        <p:origin x="-928" y="237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a-I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921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5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645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74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73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204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82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407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02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5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a-I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53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a-I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a-IE"/>
              <a:t>Click to edit Master text styles</a:t>
            </a:r>
          </a:p>
          <a:p>
            <a:pPr lvl="1"/>
            <a:r>
              <a:rPr lang="ga-IE"/>
              <a:t>Second level</a:t>
            </a:r>
          </a:p>
          <a:p>
            <a:pPr lvl="2"/>
            <a:r>
              <a:rPr lang="ga-IE"/>
              <a:t>Third level</a:t>
            </a:r>
          </a:p>
          <a:p>
            <a:pPr lvl="3"/>
            <a:r>
              <a:rPr lang="ga-IE"/>
              <a:t>Fourth level</a:t>
            </a:r>
          </a:p>
          <a:p>
            <a:pPr lvl="4"/>
            <a:r>
              <a:rPr lang="ga-I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7302BE-B81F-3146-BA8E-C952DF55537D}" type="datetimeFigureOut">
              <a:rPr lang="en-US" smtClean="0"/>
              <a:t>04/06/18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D7E71D-6700-3E4C-A0D2-F5758C7736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10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5.jpe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jpeg"/><Relationship Id="rId11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31000">
              <a:srgbClr val="00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9B27E0A6-419C-45A5-AB65-10325AB7FB6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 r="7646"/>
          <a:stretch/>
        </p:blipFill>
        <p:spPr>
          <a:xfrm>
            <a:off x="-555" y="6186"/>
            <a:ext cx="6869163" cy="75285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E8E06BDC-564D-4984-A097-9C270B1187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878"/>
          <a:stretch/>
        </p:blipFill>
        <p:spPr>
          <a:xfrm>
            <a:off x="-10080" y="7606140"/>
            <a:ext cx="6851855" cy="1507019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54162EB1-657D-489A-AC07-01086D60BC7F}"/>
              </a:ext>
            </a:extLst>
          </p:cNvPr>
          <p:cNvSpPr/>
          <p:nvPr/>
        </p:nvSpPr>
        <p:spPr>
          <a:xfrm>
            <a:off x="-26834" y="8443474"/>
            <a:ext cx="6868609" cy="7038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 descr="ICSLS IMag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25" b="36033"/>
          <a:stretch/>
        </p:blipFill>
        <p:spPr>
          <a:xfrm>
            <a:off x="0" y="1057786"/>
            <a:ext cx="6858006" cy="198584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736258" y="695649"/>
            <a:ext cx="2423360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June 17 – 22, 2018</a:t>
            </a:r>
          </a:p>
          <a:p>
            <a:pPr>
              <a:spcBef>
                <a:spcPts val="600"/>
              </a:spcBef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Dublin, Ireland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717" y="2523579"/>
            <a:ext cx="684354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24</a:t>
            </a:r>
            <a:r>
              <a:rPr lang="en-US" sz="3200" b="1" baseline="30000" dirty="0">
                <a:solidFill>
                  <a:schemeClr val="bg1"/>
                </a:solidFill>
                <a:latin typeface="Verdana"/>
                <a:cs typeface="Verdana"/>
              </a:rPr>
              <a:t>th</a:t>
            </a:r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 </a:t>
            </a:r>
          </a:p>
          <a:p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International Conference on </a:t>
            </a:r>
          </a:p>
          <a:p>
            <a:r>
              <a:rPr lang="en-US" sz="3200" b="1" dirty="0">
                <a:solidFill>
                  <a:schemeClr val="bg1"/>
                </a:solidFill>
                <a:latin typeface="Verdana"/>
                <a:cs typeface="Verdana"/>
              </a:rPr>
              <a:t>Spectral Line Shapes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387159" y="4506438"/>
            <a:ext cx="1808652" cy="32983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000" b="1" dirty="0" err="1" smtClean="0">
                <a:solidFill>
                  <a:schemeClr val="bg1"/>
                </a:solidFill>
                <a:latin typeface="+mj-lt"/>
              </a:rPr>
              <a:t>Valeriy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b="1" dirty="0" err="1" smtClean="0">
                <a:solidFill>
                  <a:schemeClr val="bg1"/>
                </a:solidFill>
                <a:latin typeface="+mj-lt"/>
              </a:rPr>
              <a:t>Astapenko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(Russia)</a:t>
            </a:r>
          </a:p>
          <a:p>
            <a:pPr>
              <a:spcBef>
                <a:spcPts val="200"/>
              </a:spcBef>
            </a:pPr>
            <a:r>
              <a:rPr lang="en-US" sz="1000" b="1" dirty="0" err="1" smtClean="0">
                <a:solidFill>
                  <a:schemeClr val="bg1"/>
                </a:solidFill>
                <a:latin typeface="+mj-lt"/>
              </a:rPr>
              <a:t>Dionisio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Bermejo (Spain)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Roman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Ciurylo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(Poland)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John Costello (Ireland)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Elisabeth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Dalimier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(France)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Alexander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Devdariani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(Russia)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Robert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Gamache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(USA)</a:t>
            </a:r>
          </a:p>
          <a:p>
            <a:pPr>
              <a:spcBef>
                <a:spcPts val="200"/>
              </a:spcBef>
            </a:pP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Motoshi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Goto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(Japan)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Magnus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Gustafsson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(Sweden)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Carlos Iglesias (USA)</a:t>
            </a:r>
          </a:p>
          <a:p>
            <a:pPr>
              <a:spcBef>
                <a:spcPts val="200"/>
              </a:spcBef>
            </a:pPr>
            <a:r>
              <a:rPr lang="en-US" sz="1000" b="1" smtClean="0">
                <a:solidFill>
                  <a:schemeClr val="bg1"/>
                </a:solidFill>
                <a:latin typeface="+mj-lt"/>
              </a:rPr>
              <a:t>Eugene 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Oks (USA)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Christian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Parigger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(USA)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Gillian Peach (UK)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Luka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Popovic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(Serbia)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Adriana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Predoi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-Cross (Canada)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  <a:latin typeface="+mj-lt"/>
              </a:rPr>
              <a:t>Roland </a:t>
            </a:r>
            <a:r>
              <a:rPr lang="en-US" sz="1000" b="1" dirty="0" err="1">
                <a:solidFill>
                  <a:schemeClr val="bg1"/>
                </a:solidFill>
                <a:latin typeface="+mj-lt"/>
              </a:rPr>
              <a:t>Stamm</a:t>
            </a:r>
            <a:r>
              <a:rPr lang="en-US" sz="1000" b="1" dirty="0">
                <a:solidFill>
                  <a:schemeClr val="bg1"/>
                </a:solidFill>
                <a:latin typeface="+mj-lt"/>
              </a:rPr>
              <a:t> (</a:t>
            </a: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France) </a:t>
            </a: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Kimberly Strong (Canada)</a:t>
            </a: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  <a:latin typeface="+mj-lt"/>
              </a:rPr>
              <a:t>Ha Tran (France)</a:t>
            </a:r>
            <a:endParaRPr lang="en-US" sz="1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7270" y="4481856"/>
            <a:ext cx="1657092" cy="2759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John Costello (DCU) - Chair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Peter van der </a:t>
            </a:r>
            <a:r>
              <a:rPr lang="en-US" sz="1000" b="1" dirty="0" err="1">
                <a:solidFill>
                  <a:schemeClr val="bg1"/>
                </a:solidFill>
              </a:rPr>
              <a:t>Burgt</a:t>
            </a:r>
            <a:r>
              <a:rPr lang="en-US" sz="1000" b="1" dirty="0">
                <a:solidFill>
                  <a:schemeClr val="bg1"/>
                </a:solidFill>
              </a:rPr>
              <a:t> (MU) 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Louise Bradley (TCD) 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Hugh Byrne (DIT) 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Jason Greenwood (QUB) 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Paddy Hayden (DCU) 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Mossy Kelly (Hull)</a:t>
            </a: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Deirdre </a:t>
            </a:r>
            <a:r>
              <a:rPr lang="en-US" sz="1000" b="1" dirty="0" err="1">
                <a:solidFill>
                  <a:schemeClr val="bg1"/>
                </a:solidFill>
              </a:rPr>
              <a:t>Kilbane</a:t>
            </a:r>
            <a:r>
              <a:rPr lang="en-US" sz="1000" b="1" dirty="0">
                <a:solidFill>
                  <a:schemeClr val="bg1"/>
                </a:solidFill>
              </a:rPr>
              <a:t> (UCD</a:t>
            </a:r>
            <a:r>
              <a:rPr lang="en-US" sz="1000" b="1" dirty="0" smtClean="0">
                <a:solidFill>
                  <a:schemeClr val="bg1"/>
                </a:solidFill>
              </a:rPr>
              <a:t>)</a:t>
            </a: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Ernst de </a:t>
            </a:r>
            <a:r>
              <a:rPr lang="en-US" sz="1000" b="1" dirty="0" err="1" smtClean="0">
                <a:solidFill>
                  <a:schemeClr val="bg1"/>
                </a:solidFill>
              </a:rPr>
              <a:t>Mooij</a:t>
            </a:r>
            <a:r>
              <a:rPr lang="en-US" sz="1000" b="1" dirty="0" smtClean="0">
                <a:solidFill>
                  <a:schemeClr val="bg1"/>
                </a:solidFill>
              </a:rPr>
              <a:t> (DCU)</a:t>
            </a:r>
            <a:r>
              <a:rPr lang="en-US" sz="1000" b="1" dirty="0">
                <a:solidFill>
                  <a:schemeClr val="bg1"/>
                </a:solidFill>
              </a:rPr>
              <a:t> 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Noel Moore (FB Consulting)</a:t>
            </a:r>
            <a:endParaRPr lang="en-US" sz="1000" b="1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dirty="0">
                <a:solidFill>
                  <a:schemeClr val="bg1"/>
                </a:solidFill>
              </a:rPr>
              <a:t>Albert Ruth (UCC) 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smtClean="0">
                <a:solidFill>
                  <a:schemeClr val="bg1"/>
                </a:solidFill>
              </a:rPr>
              <a:t>Matt Shaw (INTEL)</a:t>
            </a:r>
            <a:endParaRPr lang="en-US" sz="1000" b="1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Emma </a:t>
            </a:r>
            <a:r>
              <a:rPr lang="en-US" sz="1000" b="1" dirty="0" err="1">
                <a:solidFill>
                  <a:schemeClr val="bg1"/>
                </a:solidFill>
              </a:rPr>
              <a:t>Sokell</a:t>
            </a:r>
            <a:r>
              <a:rPr lang="en-US" sz="1000" b="1" dirty="0">
                <a:solidFill>
                  <a:schemeClr val="bg1"/>
                </a:solidFill>
              </a:rPr>
              <a:t> (UCD) 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dirty="0" smtClean="0">
                <a:solidFill>
                  <a:schemeClr val="bg1"/>
                </a:solidFill>
              </a:rPr>
              <a:t>Irene Ryan (DCU)</a:t>
            </a:r>
            <a:endParaRPr lang="en-US" sz="1000" b="1" dirty="0">
              <a:solidFill>
                <a:schemeClr val="bg1"/>
              </a:solidFill>
            </a:endParaRPr>
          </a:p>
          <a:p>
            <a:pPr>
              <a:spcBef>
                <a:spcPts val="200"/>
              </a:spcBef>
            </a:pPr>
            <a:r>
              <a:rPr lang="en-US" sz="1000" b="1" dirty="0"/>
              <a:t>Irene Ryan (DCU) Admin.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8310" y="4514642"/>
            <a:ext cx="32888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Atomic and molecular transitions </a:t>
            </a:r>
            <a:r>
              <a:rPr lang="en-US" sz="1000" b="1" dirty="0" smtClean="0">
                <a:solidFill>
                  <a:schemeClr val="bg1"/>
                </a:solidFill>
              </a:rPr>
              <a:t>in gaseous </a:t>
            </a:r>
            <a:r>
              <a:rPr lang="en-US" sz="1000" b="1" dirty="0">
                <a:solidFill>
                  <a:schemeClr val="bg1"/>
                </a:solidFill>
              </a:rPr>
              <a:t>mixtures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Cold atoms and molecules, collision-induced spectra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Fundamentals of narrow optical </a:t>
            </a:r>
            <a:r>
              <a:rPr lang="en-US" sz="1000" b="1" dirty="0" smtClean="0">
                <a:solidFill>
                  <a:schemeClr val="bg1"/>
                </a:solidFill>
              </a:rPr>
              <a:t>resonances</a:t>
            </a:r>
            <a:endParaRPr lang="en-US" sz="10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Quantum g</a:t>
            </a:r>
            <a:r>
              <a:rPr lang="en-US" sz="1000" b="1" dirty="0" smtClean="0">
                <a:solidFill>
                  <a:schemeClr val="bg1"/>
                </a:solidFill>
              </a:rPr>
              <a:t>ases, BEC and optical clocks</a:t>
            </a:r>
            <a:endParaRPr lang="en-US" sz="10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 smtClean="0">
                <a:solidFill>
                  <a:schemeClr val="bg1"/>
                </a:solidFill>
              </a:rPr>
              <a:t>Spectroscopy </a:t>
            </a:r>
            <a:r>
              <a:rPr lang="en-US" sz="1000" b="1" dirty="0">
                <a:solidFill>
                  <a:schemeClr val="bg1"/>
                </a:solidFill>
              </a:rPr>
              <a:t>of stellar atmospheres and interstellar media </a:t>
            </a: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Spectroscopy of planetary atmospheres and </a:t>
            </a:r>
            <a:r>
              <a:rPr lang="en-US" sz="1000" b="1" dirty="0" err="1">
                <a:solidFill>
                  <a:schemeClr val="bg1"/>
                </a:solidFill>
              </a:rPr>
              <a:t>exoplanets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 smtClean="0">
                <a:solidFill>
                  <a:schemeClr val="bg1"/>
                </a:solidFill>
              </a:rPr>
              <a:t>Processes </a:t>
            </a:r>
            <a:r>
              <a:rPr lang="en-US" sz="1000" b="1" dirty="0">
                <a:solidFill>
                  <a:schemeClr val="bg1"/>
                </a:solidFill>
              </a:rPr>
              <a:t>in </a:t>
            </a:r>
            <a:r>
              <a:rPr lang="en-US" sz="1000" b="1" dirty="0" smtClean="0">
                <a:solidFill>
                  <a:schemeClr val="bg1"/>
                </a:solidFill>
              </a:rPr>
              <a:t>intense laser </a:t>
            </a:r>
            <a:r>
              <a:rPr lang="en-US" sz="1000" b="1" dirty="0">
                <a:solidFill>
                  <a:schemeClr val="bg1"/>
                </a:solidFill>
              </a:rPr>
              <a:t>fields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Single and multi-photon </a:t>
            </a:r>
            <a:r>
              <a:rPr lang="en-US" sz="1000" b="1" dirty="0" smtClean="0">
                <a:solidFill>
                  <a:schemeClr val="bg1"/>
                </a:solidFill>
              </a:rPr>
              <a:t>ionization </a:t>
            </a:r>
            <a:r>
              <a:rPr lang="en-US" sz="1000" b="1" dirty="0">
                <a:solidFill>
                  <a:schemeClr val="bg1"/>
                </a:solidFill>
              </a:rPr>
              <a:t>processes </a:t>
            </a: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High and low </a:t>
            </a:r>
            <a:r>
              <a:rPr lang="en-US" sz="1000" b="1" dirty="0" smtClean="0">
                <a:solidFill>
                  <a:schemeClr val="bg1"/>
                </a:solidFill>
              </a:rPr>
              <a:t>temperature (including fusion) </a:t>
            </a:r>
            <a:r>
              <a:rPr lang="en-US" sz="1000" b="1" dirty="0">
                <a:solidFill>
                  <a:schemeClr val="bg1"/>
                </a:solidFill>
              </a:rPr>
              <a:t>plasmas </a:t>
            </a:r>
            <a:endParaRPr lang="en-US" sz="10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 smtClean="0">
                <a:solidFill>
                  <a:schemeClr val="bg1"/>
                </a:solidFill>
              </a:rPr>
              <a:t>Innovative </a:t>
            </a:r>
            <a:r>
              <a:rPr lang="en-US" sz="1000" b="1" dirty="0">
                <a:solidFill>
                  <a:schemeClr val="bg1"/>
                </a:solidFill>
              </a:rPr>
              <a:t>techniques of line shape applications for diagnostic </a:t>
            </a:r>
            <a:r>
              <a:rPr lang="en-US" sz="1000" b="1" dirty="0" smtClean="0">
                <a:solidFill>
                  <a:schemeClr val="bg1"/>
                </a:solidFill>
              </a:rPr>
              <a:t>purposes</a:t>
            </a: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>
                <a:solidFill>
                  <a:schemeClr val="bg1"/>
                </a:solidFill>
              </a:rPr>
              <a:t>Clusters and helium droplets </a:t>
            </a: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 err="1">
                <a:solidFill>
                  <a:schemeClr val="bg1"/>
                </a:solidFill>
              </a:rPr>
              <a:t>Nanophotonic</a:t>
            </a:r>
            <a:r>
              <a:rPr lang="en-US" sz="1000" b="1" dirty="0">
                <a:solidFill>
                  <a:schemeClr val="bg1"/>
                </a:solidFill>
              </a:rPr>
              <a:t> </a:t>
            </a:r>
            <a:r>
              <a:rPr lang="en-US" sz="1000" b="1" dirty="0" smtClean="0">
                <a:solidFill>
                  <a:schemeClr val="bg1"/>
                </a:solidFill>
              </a:rPr>
              <a:t>processes</a:t>
            </a:r>
            <a:endParaRPr lang="en-US" sz="1000" b="1" dirty="0">
              <a:solidFill>
                <a:schemeClr val="bg1"/>
              </a:solidFill>
            </a:endParaRPr>
          </a:p>
          <a:p>
            <a:pPr marL="171450" indent="-171450">
              <a:spcBef>
                <a:spcPts val="200"/>
              </a:spcBef>
              <a:buFont typeface="Wingdings" charset="2"/>
              <a:buChar char="Ø"/>
            </a:pPr>
            <a:r>
              <a:rPr lang="en-US" sz="1000" b="1" dirty="0" smtClean="0">
                <a:solidFill>
                  <a:schemeClr val="bg1"/>
                </a:solidFill>
              </a:rPr>
              <a:t>Applications </a:t>
            </a:r>
            <a:r>
              <a:rPr lang="en-US" sz="1000" b="1" dirty="0">
                <a:solidFill>
                  <a:schemeClr val="bg1"/>
                </a:solidFill>
              </a:rPr>
              <a:t>in industrial, environmental, medical, etc. sectors</a:t>
            </a:r>
          </a:p>
        </p:txBody>
      </p:sp>
      <p:pic>
        <p:nvPicPr>
          <p:cNvPr id="2" name="Picture 1" descr="dcu_brand_pos_295-13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6" y="8539543"/>
            <a:ext cx="740696" cy="502430"/>
          </a:xfrm>
          <a:prstGeom prst="rect">
            <a:avLst/>
          </a:prstGeom>
        </p:spPr>
      </p:pic>
      <p:pic>
        <p:nvPicPr>
          <p:cNvPr id="17" name="Picture 1" descr="Extatic 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639" y="8764467"/>
            <a:ext cx="784144" cy="348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Connector 9"/>
          <p:cNvCxnSpPr/>
          <p:nvPr/>
        </p:nvCxnSpPr>
        <p:spPr>
          <a:xfrm>
            <a:off x="180258" y="4481856"/>
            <a:ext cx="6497484" cy="32786"/>
          </a:xfrm>
          <a:prstGeom prst="line">
            <a:avLst/>
          </a:prstGeom>
          <a:ln>
            <a:solidFill>
              <a:srgbClr val="2CD2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0259" y="4047601"/>
            <a:ext cx="64974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2CD2AA"/>
                </a:solidFill>
              </a:rPr>
              <a:t>		</a:t>
            </a:r>
            <a:r>
              <a:rPr lang="en-US" sz="1100" dirty="0" smtClean="0">
                <a:solidFill>
                  <a:srgbClr val="2CD2AA"/>
                </a:solidFill>
              </a:rPr>
              <a:t>           </a:t>
            </a:r>
            <a:r>
              <a:rPr lang="en-US" sz="1100" b="1" dirty="0" smtClean="0">
                <a:solidFill>
                  <a:srgbClr val="2CD2AA"/>
                </a:solidFill>
              </a:rPr>
              <a:t>SCOPE</a:t>
            </a:r>
            <a:r>
              <a:rPr lang="en-US" sz="1100" b="1" dirty="0">
                <a:solidFill>
                  <a:srgbClr val="2CD2AA"/>
                </a:solidFill>
              </a:rPr>
              <a:t>			    </a:t>
            </a:r>
            <a:r>
              <a:rPr lang="en-US" sz="1100" b="1" dirty="0" smtClean="0">
                <a:solidFill>
                  <a:srgbClr val="2CD2AA"/>
                </a:solidFill>
              </a:rPr>
              <a:t>    </a:t>
            </a:r>
            <a:r>
              <a:rPr lang="en-US" sz="1100" b="1" dirty="0">
                <a:solidFill>
                  <a:srgbClr val="2CD2AA"/>
                </a:solidFill>
              </a:rPr>
              <a:t>INTERNATIONAL PROGRAMME  </a:t>
            </a:r>
            <a:r>
              <a:rPr lang="en-US" sz="1100" b="1" dirty="0" smtClean="0">
                <a:solidFill>
                  <a:srgbClr val="2CD2AA"/>
                </a:solidFill>
              </a:rPr>
              <a:t>    LOCAL </a:t>
            </a:r>
            <a:r>
              <a:rPr lang="en-US" sz="1100" b="1" dirty="0">
                <a:solidFill>
                  <a:srgbClr val="2CD2AA"/>
                </a:solidFill>
              </a:rPr>
              <a:t>ORGANISING </a:t>
            </a:r>
          </a:p>
          <a:p>
            <a:r>
              <a:rPr lang="en-US" sz="1100" b="1" dirty="0" smtClean="0">
                <a:solidFill>
                  <a:srgbClr val="2CD2AA"/>
                </a:solidFill>
              </a:rPr>
              <a:t>						                     COMMITTEE		</a:t>
            </a:r>
            <a:r>
              <a:rPr lang="en-US" sz="1100" b="1" dirty="0">
                <a:solidFill>
                  <a:srgbClr val="2CD2AA"/>
                </a:solidFill>
              </a:rPr>
              <a:t> </a:t>
            </a:r>
            <a:r>
              <a:rPr lang="en-US" sz="1100" b="1" dirty="0" smtClean="0">
                <a:solidFill>
                  <a:srgbClr val="2CD2AA"/>
                </a:solidFill>
              </a:rPr>
              <a:t>    COMMITTEE </a:t>
            </a:r>
            <a:endParaRPr lang="en-US" sz="1100" b="1" dirty="0">
              <a:solidFill>
                <a:srgbClr val="2CD2AA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226389" y="8430029"/>
            <a:ext cx="26422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4F81BD"/>
                </a:solidFill>
              </a:rPr>
              <a:t>Contact</a:t>
            </a:r>
            <a:r>
              <a:rPr lang="en-US" sz="1600" dirty="0"/>
              <a:t> </a:t>
            </a:r>
          </a:p>
          <a:p>
            <a:r>
              <a:rPr lang="en-US" sz="1200" dirty="0"/>
              <a:t>Email</a:t>
            </a:r>
            <a:r>
              <a:rPr lang="en-US" sz="1200"/>
              <a:t>: </a:t>
            </a:r>
            <a:r>
              <a:rPr lang="en-US" sz="1200" smtClean="0"/>
              <a:t>icsls2018@dcu.ie</a:t>
            </a:r>
            <a:endParaRPr lang="en-US" sz="1200" dirty="0"/>
          </a:p>
          <a:p>
            <a:r>
              <a:rPr lang="en-US" sz="1200" dirty="0"/>
              <a:t>https://icsls2018.wixsite.com/icsls2018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69004004-CA4D-42A1-9CB8-E23CD382C6BD}"/>
              </a:ext>
            </a:extLst>
          </p:cNvPr>
          <p:cNvCxnSpPr/>
          <p:nvPr/>
        </p:nvCxnSpPr>
        <p:spPr>
          <a:xfrm>
            <a:off x="249903" y="8444097"/>
            <a:ext cx="6358194" cy="0"/>
          </a:xfrm>
          <a:prstGeom prst="line">
            <a:avLst/>
          </a:prstGeom>
          <a:ln>
            <a:solidFill>
              <a:srgbClr val="2CD2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FD49A3D2-4936-4708-BB1B-329B59F8EC2B}"/>
              </a:ext>
            </a:extLst>
          </p:cNvPr>
          <p:cNvGrpSpPr/>
          <p:nvPr/>
        </p:nvGrpSpPr>
        <p:grpSpPr>
          <a:xfrm>
            <a:off x="1519479" y="564241"/>
            <a:ext cx="1989485" cy="1017876"/>
            <a:chOff x="-2241380" y="3282387"/>
            <a:chExt cx="1989485" cy="101787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1BBCC113-5454-4799-8639-6D27DAEF4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2241380" y="3282387"/>
              <a:ext cx="1989485" cy="101787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AC515999-B53A-4986-BB2A-2684F0D8FB03}"/>
                </a:ext>
              </a:extLst>
            </p:cNvPr>
            <p:cNvSpPr txBox="1"/>
            <p:nvPr/>
          </p:nvSpPr>
          <p:spPr>
            <a:xfrm>
              <a:off x="-2211855" y="3312353"/>
              <a:ext cx="1371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24</a:t>
              </a:r>
              <a:r>
                <a:rPr lang="en-GB" baseline="30000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th</a:t>
              </a:r>
              <a:r>
                <a:rPr lang="en-GB" dirty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 </a:t>
              </a:r>
              <a:r>
                <a:rPr lang="en-GB" dirty="0" smtClean="0">
                  <a:solidFill>
                    <a:schemeClr val="bg1"/>
                  </a:solidFill>
                  <a:latin typeface="Arial" panose="020B0604020202020204" pitchFamily="34" charset="0"/>
                  <a:ea typeface="Verdana" panose="020B0604030504040204" pitchFamily="34" charset="0"/>
                  <a:cs typeface="Arial" panose="020B0604020202020204" pitchFamily="34" charset="0"/>
                </a:rPr>
                <a:t>ICSLS</a:t>
              </a:r>
              <a:endParaRPr lang="en-GB" dirty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" name="Picture 3" descr="Meet Irl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639" y="8539543"/>
            <a:ext cx="542601" cy="225436"/>
          </a:xfrm>
          <a:prstGeom prst="rect">
            <a:avLst/>
          </a:prstGeom>
        </p:spPr>
      </p:pic>
      <p:pic>
        <p:nvPicPr>
          <p:cNvPr id="3" name="Picture 2" descr="Applied Spectr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3783" y="8539543"/>
            <a:ext cx="1668151" cy="263704"/>
          </a:xfrm>
          <a:prstGeom prst="rect">
            <a:avLst/>
          </a:prstGeom>
        </p:spPr>
      </p:pic>
      <p:pic>
        <p:nvPicPr>
          <p:cNvPr id="7" name="Picture 6" descr="phasetech spec.jpe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783" y="8791249"/>
            <a:ext cx="1511577" cy="295160"/>
          </a:xfrm>
          <a:prstGeom prst="rect">
            <a:avLst/>
          </a:prstGeom>
        </p:spPr>
      </p:pic>
      <p:pic>
        <p:nvPicPr>
          <p:cNvPr id="8" name="Picture 7" descr="newport_mks_logo_web_2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450" y="8483999"/>
            <a:ext cx="600300" cy="63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9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227</Words>
  <Application>Microsoft Macintosh PowerPoint</Application>
  <PresentationFormat>On-screen Show (4:3)</PresentationFormat>
  <Paragraphs>57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Guest Admin</dc:creator>
  <cp:lastModifiedBy>John T Costello</cp:lastModifiedBy>
  <cp:revision>47</cp:revision>
  <dcterms:created xsi:type="dcterms:W3CDTF">2017-10-18T13:33:45Z</dcterms:created>
  <dcterms:modified xsi:type="dcterms:W3CDTF">2018-06-04T19:19:28Z</dcterms:modified>
</cp:coreProperties>
</file>